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3" r:id="rId4"/>
    <p:sldId id="264" r:id="rId5"/>
    <p:sldId id="265" r:id="rId6"/>
    <p:sldId id="266" r:id="rId7"/>
    <p:sldId id="258" r:id="rId8"/>
    <p:sldId id="259" r:id="rId9"/>
    <p:sldId id="260" r:id="rId10"/>
    <p:sldId id="261" r:id="rId11"/>
    <p:sldId id="262"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C2B088D6-AE31-4D2F-95AC-A55B83A95912}" type="datetimeFigureOut">
              <a:rPr lang="en-AU" smtClean="0"/>
              <a:t>26/08/2011</a:t>
            </a:fld>
            <a:endParaRPr lang="en-AU"/>
          </a:p>
        </p:txBody>
      </p:sp>
      <p:sp>
        <p:nvSpPr>
          <p:cNvPr id="19" name="Footer Placeholder 18"/>
          <p:cNvSpPr>
            <a:spLocks noGrp="1"/>
          </p:cNvSpPr>
          <p:nvPr>
            <p:ph type="ftr" sz="quarter" idx="11"/>
          </p:nvPr>
        </p:nvSpPr>
        <p:spPr/>
        <p:txBody>
          <a:bodyPr/>
          <a:lstStyle/>
          <a:p>
            <a:endParaRPr lang="en-AU"/>
          </a:p>
        </p:txBody>
      </p:sp>
      <p:sp>
        <p:nvSpPr>
          <p:cNvPr id="27" name="Slide Number Placeholder 26"/>
          <p:cNvSpPr>
            <a:spLocks noGrp="1"/>
          </p:cNvSpPr>
          <p:nvPr>
            <p:ph type="sldNum" sz="quarter" idx="12"/>
          </p:nvPr>
        </p:nvSpPr>
        <p:spPr/>
        <p:txBody>
          <a:bodyPr/>
          <a:lstStyle/>
          <a:p>
            <a:fld id="{24321082-FBD1-4BC1-B206-F16A6B3852F5}" type="slidenum">
              <a:rPr lang="en-AU" smtClean="0"/>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2B088D6-AE31-4D2F-95AC-A55B83A95912}" type="datetimeFigureOut">
              <a:rPr lang="en-AU" smtClean="0"/>
              <a:t>26/08/2011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4321082-FBD1-4BC1-B206-F16A6B3852F5}"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2B088D6-AE31-4D2F-95AC-A55B83A95912}" type="datetimeFigureOut">
              <a:rPr lang="en-AU" smtClean="0"/>
              <a:t>26/08/2011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4321082-FBD1-4BC1-B206-F16A6B3852F5}"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2B088D6-AE31-4D2F-95AC-A55B83A95912}" type="datetimeFigureOut">
              <a:rPr lang="en-AU" smtClean="0"/>
              <a:t>26/08/2011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4321082-FBD1-4BC1-B206-F16A6B3852F5}" type="slidenum">
              <a:rPr lang="en-AU" smtClean="0"/>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2B088D6-AE31-4D2F-95AC-A55B83A95912}" type="datetimeFigureOut">
              <a:rPr lang="en-AU" smtClean="0"/>
              <a:t>26/08/2011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4321082-FBD1-4BC1-B206-F16A6B3852F5}" type="slidenum">
              <a:rPr lang="en-AU" smtClean="0"/>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2B088D6-AE31-4D2F-95AC-A55B83A95912}" type="datetimeFigureOut">
              <a:rPr lang="en-AU" smtClean="0"/>
              <a:t>26/08/2011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24321082-FBD1-4BC1-B206-F16A6B3852F5}" type="slidenum">
              <a:rPr lang="en-AU" smtClean="0"/>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2B088D6-AE31-4D2F-95AC-A55B83A95912}" type="datetimeFigureOut">
              <a:rPr lang="en-AU" smtClean="0"/>
              <a:t>26/08/2011</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24321082-FBD1-4BC1-B206-F16A6B3852F5}" type="slidenum">
              <a:rPr lang="en-AU" smtClean="0"/>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C2B088D6-AE31-4D2F-95AC-A55B83A95912}" type="datetimeFigureOut">
              <a:rPr lang="en-AU" smtClean="0"/>
              <a:t>26/08/2011</a:t>
            </a:fld>
            <a:endParaRPr lang="en-AU"/>
          </a:p>
        </p:txBody>
      </p:sp>
      <p:sp>
        <p:nvSpPr>
          <p:cNvPr id="8" name="Slide Number Placeholder 7"/>
          <p:cNvSpPr>
            <a:spLocks noGrp="1"/>
          </p:cNvSpPr>
          <p:nvPr>
            <p:ph type="sldNum" sz="quarter" idx="11"/>
          </p:nvPr>
        </p:nvSpPr>
        <p:spPr/>
        <p:txBody>
          <a:bodyPr/>
          <a:lstStyle/>
          <a:p>
            <a:fld id="{24321082-FBD1-4BC1-B206-F16A6B3852F5}" type="slidenum">
              <a:rPr lang="en-AU" smtClean="0"/>
              <a:t>‹#›</a:t>
            </a:fld>
            <a:endParaRPr lang="en-AU"/>
          </a:p>
        </p:txBody>
      </p:sp>
      <p:sp>
        <p:nvSpPr>
          <p:cNvPr id="9" name="Footer Placeholder 8"/>
          <p:cNvSpPr>
            <a:spLocks noGrp="1"/>
          </p:cNvSpPr>
          <p:nvPr>
            <p:ph type="ftr" sz="quarter" idx="12"/>
          </p:nvPr>
        </p:nvSpPr>
        <p:spPr/>
        <p:txBody>
          <a:bodyPr/>
          <a:lstStyle/>
          <a:p>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B088D6-AE31-4D2F-95AC-A55B83A95912}" type="datetimeFigureOut">
              <a:rPr lang="en-AU" smtClean="0"/>
              <a:t>26/08/2011</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24321082-FBD1-4BC1-B206-F16A6B3852F5}"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2B088D6-AE31-4D2F-95AC-A55B83A95912}" type="datetimeFigureOut">
              <a:rPr lang="en-AU" smtClean="0"/>
              <a:t>26/08/2011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a:xfrm>
            <a:off x="8156448" y="6422064"/>
            <a:ext cx="762000" cy="365125"/>
          </a:xfrm>
        </p:spPr>
        <p:txBody>
          <a:bodyPr/>
          <a:lstStyle/>
          <a:p>
            <a:fld id="{24321082-FBD1-4BC1-B206-F16A6B3852F5}" type="slidenum">
              <a:rPr lang="en-AU" smtClean="0"/>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C2B088D6-AE31-4D2F-95AC-A55B83A95912}" type="datetimeFigureOut">
              <a:rPr lang="en-AU" smtClean="0"/>
              <a:t>26/08/2011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24321082-FBD1-4BC1-B206-F16A6B3852F5}" type="slidenum">
              <a:rPr lang="en-AU" smtClean="0"/>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C2B088D6-AE31-4D2F-95AC-A55B83A95912}" type="datetimeFigureOut">
              <a:rPr lang="en-AU" smtClean="0"/>
              <a:t>26/08/2011</a:t>
            </a:fld>
            <a:endParaRPr lang="en-AU"/>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AU"/>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24321082-FBD1-4BC1-B206-F16A6B3852F5}" type="slidenum">
              <a:rPr lang="en-AU" smtClean="0"/>
              <a:t>‹#›</a:t>
            </a:fld>
            <a:endParaRPr lang="en-A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behavioradvisor.com/UMVideos/Joe_class_clown.mp4"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www.behavioradvisor.com/UMVideos/Josh_distractible.mp4"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behavioradvisor.com/UMVideos/Amy_asks_for_help.mp4"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ww.behavioradvisor.com/UMVideos/Craig_picked_on.mp4"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www.behavioradvisor.com/UMVideos/David_in_Line.mp4"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Assertive, passive or hostile?</a:t>
            </a:r>
            <a:endParaRPr lang="en-AU" dirty="0"/>
          </a:p>
        </p:txBody>
      </p:sp>
      <p:sp>
        <p:nvSpPr>
          <p:cNvPr id="3" name="Subtitle 2"/>
          <p:cNvSpPr>
            <a:spLocks noGrp="1"/>
          </p:cNvSpPr>
          <p:nvPr>
            <p:ph type="subTitle" idx="1"/>
          </p:nvPr>
        </p:nvSpPr>
        <p:spPr/>
        <p:txBody>
          <a:bodyPr/>
          <a:lstStyle/>
          <a:p>
            <a:r>
              <a:rPr lang="en-AU" dirty="0" smtClean="0"/>
              <a:t>Tutorial 5 </a:t>
            </a:r>
            <a:endParaRPr lang="en-A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AU" dirty="0" smtClean="0"/>
              <a:t>Joe </a:t>
            </a:r>
            <a:r>
              <a:rPr lang="en-AU" dirty="0" smtClean="0"/>
              <a:t>the class clown, is engaging in "passive aggressive" actions. This "playing dumb" </a:t>
            </a:r>
            <a:r>
              <a:rPr lang="en-AU" dirty="0" smtClean="0"/>
              <a:t>behaviour </a:t>
            </a:r>
            <a:r>
              <a:rPr lang="en-AU" dirty="0" smtClean="0"/>
              <a:t>infuriates the </a:t>
            </a:r>
            <a:r>
              <a:rPr lang="en-AU" dirty="0" smtClean="0"/>
              <a:t>teacher.</a:t>
            </a:r>
          </a:p>
          <a:p>
            <a:pPr>
              <a:buNone/>
            </a:pPr>
            <a:endParaRPr lang="en-AU" dirty="0" smtClean="0"/>
          </a:p>
          <a:p>
            <a:r>
              <a:rPr lang="en-AU" dirty="0" smtClean="0">
                <a:hlinkClick r:id="rId2"/>
              </a:rPr>
              <a:t>http</a:t>
            </a:r>
            <a:r>
              <a:rPr lang="en-AU" dirty="0" smtClean="0">
                <a:hlinkClick r:id="rId2"/>
              </a:rPr>
              <a:t>://</a:t>
            </a:r>
            <a:r>
              <a:rPr lang="en-AU" dirty="0" smtClean="0">
                <a:hlinkClick r:id="rId2"/>
              </a:rPr>
              <a:t>www.behavioradvisor.com/UMVideos/Joe_class_clown.mp4</a:t>
            </a:r>
            <a:endParaRPr lang="en-AU" dirty="0" smtClean="0"/>
          </a:p>
          <a:p>
            <a:endParaRPr lang="en-A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003232" cy="4525963"/>
          </a:xfrm>
        </p:spPr>
        <p:txBody>
          <a:bodyPr/>
          <a:lstStyle/>
          <a:p>
            <a:r>
              <a:rPr lang="en-AU" dirty="0" smtClean="0"/>
              <a:t>Josh </a:t>
            </a:r>
            <a:r>
              <a:rPr lang="en-AU" dirty="0" smtClean="0"/>
              <a:t>a distractible youngster, is once again having trouble focusing on the task at </a:t>
            </a:r>
            <a:r>
              <a:rPr lang="en-AU" dirty="0" smtClean="0"/>
              <a:t>hand</a:t>
            </a:r>
          </a:p>
          <a:p>
            <a:endParaRPr lang="en-AU" dirty="0" smtClean="0"/>
          </a:p>
          <a:p>
            <a:endParaRPr lang="en-AU" dirty="0" smtClean="0"/>
          </a:p>
          <a:p>
            <a:pPr>
              <a:buNone/>
            </a:pPr>
            <a:r>
              <a:rPr lang="en-AU" dirty="0" smtClean="0">
                <a:hlinkClick r:id="rId2"/>
              </a:rPr>
              <a:t>http://www.behavioradvisor.com/UMVideos/Josh_distractible.mp4</a:t>
            </a:r>
            <a:endParaRPr lang="en-AU" dirty="0" smtClean="0"/>
          </a:p>
          <a:p>
            <a:pPr>
              <a:buNone/>
            </a:pPr>
            <a:endParaRPr lang="en-A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Identify the following responses</a:t>
            </a:r>
            <a:endParaRPr lang="en-AU" dirty="0"/>
          </a:p>
        </p:txBody>
      </p:sp>
      <p:sp>
        <p:nvSpPr>
          <p:cNvPr id="3" name="Content Placeholder 2"/>
          <p:cNvSpPr>
            <a:spLocks noGrp="1"/>
          </p:cNvSpPr>
          <p:nvPr>
            <p:ph idx="1"/>
          </p:nvPr>
        </p:nvSpPr>
        <p:spPr/>
        <p:txBody>
          <a:bodyPr/>
          <a:lstStyle/>
          <a:p>
            <a:r>
              <a:rPr lang="en-AU" dirty="0" smtClean="0"/>
              <a:t>Assertive</a:t>
            </a:r>
          </a:p>
          <a:p>
            <a:r>
              <a:rPr lang="en-AU" dirty="0" smtClean="0"/>
              <a:t>Hostile</a:t>
            </a:r>
          </a:p>
          <a:p>
            <a:r>
              <a:rPr lang="en-AU" dirty="0" smtClean="0"/>
              <a:t>Non assertive – passive</a:t>
            </a:r>
          </a:p>
          <a:p>
            <a:r>
              <a:rPr lang="en-AU" dirty="0" smtClean="0"/>
              <a:t>Combination</a:t>
            </a:r>
          </a:p>
          <a:p>
            <a:endParaRPr lang="en-A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476672"/>
            <a:ext cx="7467600" cy="5976664"/>
          </a:xfrm>
        </p:spPr>
        <p:txBody>
          <a:bodyPr>
            <a:normAutofit fontScale="77500" lnSpcReduction="20000"/>
          </a:bodyPr>
          <a:lstStyle/>
          <a:p>
            <a:r>
              <a:rPr lang="en-AU" dirty="0" smtClean="0"/>
              <a:t>“Jan, </a:t>
            </a:r>
            <a:r>
              <a:rPr lang="en-AU" dirty="0" smtClean="0"/>
              <a:t>I like the way you raised your hand before speaking." </a:t>
            </a:r>
          </a:p>
          <a:p>
            <a:r>
              <a:rPr lang="en-AU" dirty="0" smtClean="0"/>
              <a:t>"Con, </a:t>
            </a:r>
            <a:r>
              <a:rPr lang="en-AU" dirty="0" smtClean="0"/>
              <a:t>please start putting your project away.  It's been five minutes since I asked you to clean up." </a:t>
            </a:r>
          </a:p>
          <a:p>
            <a:r>
              <a:rPr lang="en-AU" dirty="0" smtClean="0"/>
              <a:t>"I </a:t>
            </a:r>
            <a:r>
              <a:rPr lang="en-AU" dirty="0" smtClean="0"/>
              <a:t>give up.  If this group doesn't want to listen, its your problem, not mine." </a:t>
            </a:r>
          </a:p>
          <a:p>
            <a:r>
              <a:rPr lang="en-AU" dirty="0" smtClean="0"/>
              <a:t>"Get </a:t>
            </a:r>
            <a:r>
              <a:rPr lang="en-AU" dirty="0" smtClean="0"/>
              <a:t>to the end of the line! (The teacher grabs the student's shoulder and pushes him toward the end of line.)  If you want to act like a bully, I'll show you what it's like to get pushed around." </a:t>
            </a:r>
          </a:p>
          <a:p>
            <a:r>
              <a:rPr lang="en-AU" dirty="0" smtClean="0"/>
              <a:t>Typically </a:t>
            </a:r>
            <a:r>
              <a:rPr lang="en-AU" dirty="0" smtClean="0"/>
              <a:t>active students are working quietly on their projects while the teacher sits at his desk and talks with the classroom aide. </a:t>
            </a:r>
          </a:p>
          <a:p>
            <a:r>
              <a:rPr lang="en-AU" dirty="0" smtClean="0"/>
              <a:t>Students </a:t>
            </a:r>
            <a:r>
              <a:rPr lang="en-AU" dirty="0" smtClean="0"/>
              <a:t>are off task while the teacher quietly sits at her desk and corrects assignments. </a:t>
            </a:r>
          </a:p>
          <a:p>
            <a:r>
              <a:rPr lang="en-AU" dirty="0" smtClean="0"/>
              <a:t>"Jamie</a:t>
            </a:r>
            <a:r>
              <a:rPr lang="en-AU" dirty="0" smtClean="0"/>
              <a:t>, stop hitting. You will keep your hands to yourself or you will go to the time-out room." </a:t>
            </a:r>
          </a:p>
          <a:p>
            <a:r>
              <a:rPr lang="en-AU" dirty="0" smtClean="0"/>
              <a:t/>
            </a:r>
            <a:br>
              <a:rPr lang="en-AU" dirty="0" smtClean="0"/>
            </a:br>
            <a:endParaRPr lang="en-AU"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20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548680"/>
            <a:ext cx="7848872" cy="5904656"/>
          </a:xfrm>
        </p:spPr>
        <p:txBody>
          <a:bodyPr>
            <a:normAutofit fontScale="77500" lnSpcReduction="20000"/>
          </a:bodyPr>
          <a:lstStyle/>
          <a:p>
            <a:r>
              <a:rPr lang="en-AU" dirty="0" smtClean="0"/>
              <a:t>"Louise</a:t>
            </a:r>
            <a:r>
              <a:rPr lang="en-AU" dirty="0" smtClean="0"/>
              <a:t>, you did such a nice job on your composition!  Let's go down to the office to show Mrs. </a:t>
            </a:r>
            <a:r>
              <a:rPr lang="en-AU" dirty="0" err="1" smtClean="0"/>
              <a:t>Gailey</a:t>
            </a:r>
            <a:r>
              <a:rPr lang="en-AU" dirty="0" smtClean="0"/>
              <a:t> (the well-liked assistant principal)." </a:t>
            </a:r>
          </a:p>
          <a:p>
            <a:r>
              <a:rPr lang="en-AU" dirty="0" smtClean="0"/>
              <a:t>"Han, </a:t>
            </a:r>
            <a:r>
              <a:rPr lang="en-AU" dirty="0" smtClean="0"/>
              <a:t>when are you going to learn that spitting at people is not a good way to handle conflicts?" </a:t>
            </a:r>
          </a:p>
          <a:p>
            <a:r>
              <a:rPr lang="en-AU" dirty="0" smtClean="0"/>
              <a:t>"Quit </a:t>
            </a:r>
            <a:r>
              <a:rPr lang="en-AU" dirty="0" smtClean="0"/>
              <a:t>acting like a baby. Act your age." </a:t>
            </a:r>
            <a:endParaRPr lang="en-AU" dirty="0" smtClean="0"/>
          </a:p>
          <a:p>
            <a:r>
              <a:rPr lang="en-AU" dirty="0" smtClean="0"/>
              <a:t>"I </a:t>
            </a:r>
            <a:r>
              <a:rPr lang="en-AU" dirty="0" smtClean="0"/>
              <a:t>want you to stop talking and finish those math problems." </a:t>
            </a:r>
          </a:p>
          <a:p>
            <a:r>
              <a:rPr lang="en-AU" dirty="0" smtClean="0"/>
              <a:t>"</a:t>
            </a:r>
            <a:r>
              <a:rPr lang="en-AU" dirty="0" smtClean="0"/>
              <a:t>'I don't believe it. You finally handed in an assignment that doesn't look like chicken </a:t>
            </a:r>
            <a:r>
              <a:rPr lang="en-AU" dirty="0" err="1" smtClean="0"/>
              <a:t>scratchings</a:t>
            </a:r>
            <a:r>
              <a:rPr lang="en-AU" dirty="0" smtClean="0"/>
              <a:t>." </a:t>
            </a:r>
          </a:p>
          <a:p>
            <a:r>
              <a:rPr lang="en-AU" dirty="0" smtClean="0"/>
              <a:t>"Wow</a:t>
            </a:r>
            <a:r>
              <a:rPr lang="en-AU" dirty="0" smtClean="0"/>
              <a:t>, you only made that one small mistake. Great work Carmen." </a:t>
            </a:r>
          </a:p>
          <a:p>
            <a:r>
              <a:rPr lang="en-AU" dirty="0" smtClean="0"/>
              <a:t>Peter </a:t>
            </a:r>
            <a:r>
              <a:rPr lang="en-AU" dirty="0" smtClean="0"/>
              <a:t>is working diligently on his seatwork.  He feels a hand on his shoulder and looks up to see the teacher give him a smile and a wink. </a:t>
            </a:r>
            <a:br>
              <a:rPr lang="en-AU" dirty="0" smtClean="0"/>
            </a:br>
            <a:r>
              <a:rPr lang="en-AU" dirty="0" smtClean="0"/>
              <a:t> </a:t>
            </a:r>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None/>
            </a:pPr>
            <a:r>
              <a:rPr lang="en-AU" sz="6000" dirty="0" smtClean="0"/>
              <a:t>Provide an assertive response to the following situations:</a:t>
            </a:r>
            <a:endParaRPr lang="en-AU" sz="6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4664"/>
            <a:ext cx="7467600" cy="5721499"/>
          </a:xfrm>
        </p:spPr>
        <p:txBody>
          <a:bodyPr>
            <a:normAutofit fontScale="77500" lnSpcReduction="20000"/>
          </a:bodyPr>
          <a:lstStyle/>
          <a:p>
            <a:r>
              <a:rPr lang="en-AU" dirty="0" smtClean="0"/>
              <a:t>Five </a:t>
            </a:r>
            <a:r>
              <a:rPr lang="en-AU" dirty="0" smtClean="0"/>
              <a:t>students are gathered around a small table for their reading lesson. While three students read or listen, Calvin and </a:t>
            </a:r>
            <a:r>
              <a:rPr lang="en-AU" dirty="0" smtClean="0"/>
              <a:t>Pam </a:t>
            </a:r>
            <a:r>
              <a:rPr lang="en-AU" dirty="0" smtClean="0"/>
              <a:t>are poking each other and making faces. </a:t>
            </a:r>
          </a:p>
          <a:p>
            <a:r>
              <a:rPr lang="en-AU" dirty="0" smtClean="0"/>
              <a:t>When </a:t>
            </a:r>
            <a:r>
              <a:rPr lang="en-AU" dirty="0" smtClean="0"/>
              <a:t>told to get back on task, Juanita tells you that she is feeling ill today. This response is not typical for her. </a:t>
            </a:r>
          </a:p>
          <a:p>
            <a:r>
              <a:rPr lang="en-AU" dirty="0" smtClean="0"/>
              <a:t>When </a:t>
            </a:r>
            <a:r>
              <a:rPr lang="en-AU" dirty="0" smtClean="0"/>
              <a:t>told to get back on task, Kevin tells you that he is feeling ill today.  This is commonly reported by him, has been evaluated out by the school nurse, and is believed to be a ploy he uses to avoid class work. </a:t>
            </a:r>
          </a:p>
          <a:p>
            <a:r>
              <a:rPr lang="en-AU" dirty="0" err="1" smtClean="0"/>
              <a:t>Berj</a:t>
            </a:r>
            <a:r>
              <a:rPr lang="en-AU" dirty="0" smtClean="0"/>
              <a:t> </a:t>
            </a:r>
            <a:r>
              <a:rPr lang="en-AU" dirty="0" smtClean="0"/>
              <a:t>rips up his worksheet and throws it on the floor, mumbling, "I'm not doing this crap." </a:t>
            </a:r>
            <a:endParaRPr lang="en-AU" dirty="0" smtClean="0"/>
          </a:p>
          <a:p>
            <a:r>
              <a:rPr lang="en-AU" dirty="0" smtClean="0"/>
              <a:t>Diana </a:t>
            </a:r>
            <a:r>
              <a:rPr lang="en-AU" dirty="0" smtClean="0"/>
              <a:t>leaves her seat to tug on your arm and ask for assistance. You tell her to sit down and raise her hand.  She starts to cry and accuses you of never helping her. </a:t>
            </a:r>
            <a:br>
              <a:rPr lang="en-AU" dirty="0" smtClean="0"/>
            </a:br>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7" name="Content Placeholder 6"/>
          <p:cNvSpPr>
            <a:spLocks noGrp="1"/>
          </p:cNvSpPr>
          <p:nvPr>
            <p:ph idx="1"/>
          </p:nvPr>
        </p:nvSpPr>
        <p:spPr/>
        <p:txBody>
          <a:bodyPr/>
          <a:lstStyle/>
          <a:p>
            <a:r>
              <a:rPr lang="en-AU" dirty="0" smtClean="0">
                <a:hlinkClick r:id="rId2"/>
              </a:rPr>
              <a:t>http://</a:t>
            </a:r>
            <a:r>
              <a:rPr lang="en-AU" dirty="0" smtClean="0">
                <a:hlinkClick r:id="rId2"/>
              </a:rPr>
              <a:t>www.behavioradvisor.com/UMVideos/Amy_asks_for_help.mp4</a:t>
            </a:r>
            <a:endParaRPr lang="en-AU" dirty="0" smtClean="0"/>
          </a:p>
          <a:p>
            <a:pPr>
              <a:buNone/>
            </a:pPr>
            <a:r>
              <a:rPr lang="en-AU" dirty="0" smtClean="0"/>
              <a:t>Amy seeks </a:t>
            </a:r>
            <a:r>
              <a:rPr lang="en-AU" dirty="0" smtClean="0"/>
              <a:t>your help, insisting that she is unable to do the assigned independent work. This </a:t>
            </a:r>
            <a:r>
              <a:rPr lang="en-AU" dirty="0" smtClean="0"/>
              <a:t>behaviour </a:t>
            </a:r>
            <a:r>
              <a:rPr lang="en-AU" dirty="0" smtClean="0"/>
              <a:t>is common for Amy.</a:t>
            </a:r>
          </a:p>
          <a:p>
            <a:endParaRPr lang="en-A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What would you do?</a:t>
            </a:r>
            <a:endParaRPr lang="en-AU" dirty="0"/>
          </a:p>
        </p:txBody>
      </p:sp>
      <p:sp>
        <p:nvSpPr>
          <p:cNvPr id="3" name="Content Placeholder 2"/>
          <p:cNvSpPr>
            <a:spLocks noGrp="1"/>
          </p:cNvSpPr>
          <p:nvPr>
            <p:ph idx="1"/>
          </p:nvPr>
        </p:nvSpPr>
        <p:spPr/>
        <p:txBody>
          <a:bodyPr/>
          <a:lstStyle/>
          <a:p>
            <a:r>
              <a:rPr lang="en-AU" dirty="0" smtClean="0"/>
              <a:t>Craig </a:t>
            </a:r>
            <a:r>
              <a:rPr lang="en-AU" dirty="0" smtClean="0"/>
              <a:t>a quiet, studious youngster is picked on by others while the class waits to be summoned to the auditorium for an assembly.</a:t>
            </a:r>
          </a:p>
          <a:p>
            <a:r>
              <a:rPr lang="en-AU" dirty="0" smtClean="0">
                <a:hlinkClick r:id="rId2"/>
              </a:rPr>
              <a:t>http://www.behavioradvisor.com/UMVideos/Craig_picked_on.mp4</a:t>
            </a:r>
            <a:endParaRPr lang="en-AU" dirty="0" smtClean="0"/>
          </a:p>
          <a:p>
            <a:endParaRPr lang="en-A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6712"/>
            <a:ext cx="8219256" cy="5289451"/>
          </a:xfrm>
        </p:spPr>
        <p:txBody>
          <a:bodyPr/>
          <a:lstStyle/>
          <a:p>
            <a:r>
              <a:rPr lang="en-AU" dirty="0" smtClean="0"/>
              <a:t>David </a:t>
            </a:r>
            <a:r>
              <a:rPr lang="en-AU" dirty="0" smtClean="0"/>
              <a:t>cuts in line (he's the second student to do so) as the class prepares to exit the classroom for </a:t>
            </a:r>
            <a:r>
              <a:rPr lang="en-AU" dirty="0" smtClean="0"/>
              <a:t>recess, he </a:t>
            </a:r>
            <a:r>
              <a:rPr lang="en-AU" dirty="0" smtClean="0"/>
              <a:t>escalates his refusal </a:t>
            </a:r>
            <a:r>
              <a:rPr lang="en-AU" dirty="0" smtClean="0"/>
              <a:t>as </a:t>
            </a:r>
            <a:r>
              <a:rPr lang="en-AU" dirty="0" smtClean="0"/>
              <a:t>the teacher attempts to convince him to move to the end of the line</a:t>
            </a:r>
            <a:r>
              <a:rPr lang="en-AU" dirty="0" smtClean="0"/>
              <a:t>.</a:t>
            </a:r>
          </a:p>
          <a:p>
            <a:pPr>
              <a:buNone/>
            </a:pPr>
            <a:r>
              <a:rPr lang="en-AU" dirty="0" smtClean="0"/>
              <a:t/>
            </a:r>
            <a:br>
              <a:rPr lang="en-AU" dirty="0" smtClean="0"/>
            </a:br>
            <a:r>
              <a:rPr lang="en-AU" dirty="0" smtClean="0">
                <a:hlinkClick r:id="rId2"/>
              </a:rPr>
              <a:t>http://www.behavioradvisor.com/UMVideos/David_in_Line.mp4</a:t>
            </a:r>
            <a:endParaRPr lang="en-AU" dirty="0" smtClean="0"/>
          </a:p>
          <a:p>
            <a:endParaRPr lang="en-AU" dirty="0" smtClean="0"/>
          </a:p>
          <a:p>
            <a:endParaRPr lang="en-AU" dirty="0"/>
          </a:p>
        </p:txBody>
      </p:sp>
    </p:spTree>
  </p:cSld>
  <p:clrMapOvr>
    <a:masterClrMapping/>
  </p:clrMapOvr>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71</TotalTime>
  <Words>266</Words>
  <Application>Microsoft Office PowerPoint</Application>
  <PresentationFormat>On-screen Show (4:3)</PresentationFormat>
  <Paragraphs>42</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Technic</vt:lpstr>
      <vt:lpstr>Assertive, passive or hostile?</vt:lpstr>
      <vt:lpstr>Identify the following responses</vt:lpstr>
      <vt:lpstr>Slide 3</vt:lpstr>
      <vt:lpstr>Slide 4</vt:lpstr>
      <vt:lpstr>Slide 5</vt:lpstr>
      <vt:lpstr>Slide 6</vt:lpstr>
      <vt:lpstr>Slide 7</vt:lpstr>
      <vt:lpstr>What would you do?</vt:lpstr>
      <vt:lpstr>Slide 9</vt:lpstr>
      <vt:lpstr>Slide 10</vt:lpstr>
      <vt:lpstr>Slide 11</vt:lpstr>
    </vt:vector>
  </TitlesOfParts>
  <Company>University Of Notre Dame Australia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Assertive, passive or hostile?</dc:title>
  <dc:creator>ITS</dc:creator>
  <cp:lastModifiedBy>ITS</cp:lastModifiedBy>
  <cp:revision>8</cp:revision>
  <dcterms:created xsi:type="dcterms:W3CDTF">2011-08-26T02:57:22Z</dcterms:created>
  <dcterms:modified xsi:type="dcterms:W3CDTF">2011-08-26T04:08:29Z</dcterms:modified>
</cp:coreProperties>
</file>